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1" r:id="rId3"/>
    <p:sldId id="257" r:id="rId4"/>
    <p:sldId id="281" r:id="rId5"/>
    <p:sldId id="274" r:id="rId6"/>
    <p:sldId id="287" r:id="rId7"/>
    <p:sldId id="293" r:id="rId8"/>
    <p:sldId id="263" r:id="rId9"/>
    <p:sldId id="258" r:id="rId10"/>
    <p:sldId id="295" r:id="rId11"/>
    <p:sldId id="296" r:id="rId12"/>
    <p:sldId id="297" r:id="rId13"/>
    <p:sldId id="298" r:id="rId14"/>
    <p:sldId id="299" r:id="rId15"/>
    <p:sldId id="300" r:id="rId16"/>
    <p:sldId id="278" r:id="rId17"/>
    <p:sldId id="277" r:id="rId18"/>
    <p:sldId id="264" r:id="rId19"/>
    <p:sldId id="270" r:id="rId20"/>
    <p:sldId id="269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2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406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7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64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0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4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5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C3CA-2147-4FB7-AD39-56DDAD79E36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ayersoffears.com/" TargetMode="External"/><Relationship Id="rId2" Type="http://schemas.openxmlformats.org/officeDocument/2006/relationships/hyperlink" Target="https://eternaldarkness.fandom.com/wiki/Eternal_Darkness_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asuraga.itch.io/how-fish-is-mad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mebrew.org/wiki/World_of_Sand_1.0" TargetMode="External"/><Relationship Id="rId2" Type="http://schemas.openxmlformats.org/officeDocument/2006/relationships/hyperlink" Target="https://www.stanleyparab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itagame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-spacegeist.fandom.com/wiki/Geist_Wiki" TargetMode="External"/><Relationship Id="rId2" Type="http://schemas.openxmlformats.org/officeDocument/2006/relationships/hyperlink" Target="https://metroid.fandom.com/wiki/Metroid_Prime_(gam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hen-game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piritfarer.iam8bit.com/en-us" TargetMode="External"/><Relationship Id="rId2" Type="http://schemas.openxmlformats.org/officeDocument/2006/relationships/hyperlink" Target="https://edithfinch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ghtinthewoods.com/" TargetMode="External"/><Relationship Id="rId4" Type="http://schemas.openxmlformats.org/officeDocument/2006/relationships/hyperlink" Target="https://www.hellblade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modee-digital.com/en/gloomhaven/" TargetMode="External"/><Relationship Id="rId2" Type="http://schemas.openxmlformats.org/officeDocument/2006/relationships/hyperlink" Target="https://neonwhite.ri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gacrit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agami.fandom.com/wiki/Aragami" TargetMode="External"/><Relationship Id="rId2" Type="http://schemas.openxmlformats.org/officeDocument/2006/relationships/hyperlink" Target="https://bethesda.net/en/game/pr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vatar:_The_Gam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" TargetMode="External"/><Relationship Id="rId7" Type="http://schemas.openxmlformats.org/officeDocument/2006/relationships/hyperlink" Target="https://web.archive.org/web/20190325062431/http:/www.pixelprospector.com/the-big-list-of-postmortems/" TargetMode="External"/><Relationship Id="rId2" Type="http://schemas.openxmlformats.org/officeDocument/2006/relationships/hyperlink" Target="http://www.gdcvaul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xelprospector.com/the-big-list-of-postmortems/" TargetMode="External"/><Relationship Id="rId5" Type="http://schemas.openxmlformats.org/officeDocument/2006/relationships/hyperlink" Target="http://www.gamasutra.com/view/news/238773/10_seminal_game_postmortems_every_developer_should_read.php" TargetMode="External"/><Relationship Id="rId4" Type="http://schemas.openxmlformats.org/officeDocument/2006/relationships/hyperlink" Target="http://gamedevelopment.tutsplus.com/articles/15-analyses-post-mortems-and-game-design-docs--gamedev-1155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library.unt.edu/ark:/67531/metadc801887/m2/1/high_res_d/dissertation.pdf" TargetMode="External"/><Relationship Id="rId2" Type="http://schemas.openxmlformats.org/officeDocument/2006/relationships/hyperlink" Target="http://www.gamasutra.com/view/feature/134685/postmortem_capcoms_okamide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BmIkEvEBtA" TargetMode="External"/><Relationship Id="rId5" Type="http://schemas.openxmlformats.org/officeDocument/2006/relationships/hyperlink" Target="http://www.gamasutra.com/view/news/186359/Video_Designing_puzzles_that_make_players_feel_smart.php" TargetMode="External"/><Relationship Id="rId4" Type="http://schemas.openxmlformats.org/officeDocument/2006/relationships/hyperlink" Target="http://www.gnomestew.com/gming-advice/what-legend-of-zelda-can-take-us-about-dungeon-design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cg.wikidot.com/" TargetMode="External"/><Relationship Id="rId2" Type="http://schemas.openxmlformats.org/officeDocument/2006/relationships/hyperlink" Target="http://web.cse.ohio-state.edu/~crawfis/GameDesign/PCG-Cours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cgbook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y3d.com/service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unity3d.com/Manual/LightingOverview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qtk2CsuDW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blogs/BobbyRoss/20140720/221342/The_Visual_Guide_to_Multiplayer_Level_Design.php" TargetMode="External"/><Relationship Id="rId2" Type="http://schemas.openxmlformats.org/officeDocument/2006/relationships/hyperlink" Target="http://www.gamasutra.com/view/feature/131767/secrets_of_the_sages_level_design.php?print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vel-design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unity.com/tutorial/ui-toolkit-first-steps" TargetMode="External"/><Relationship Id="rId2" Type="http://schemas.openxmlformats.org/officeDocument/2006/relationships/hyperlink" Target="https://learn.unity.com/tutorial/november-16-ui-buil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.unity.com/tutorial/ui-mask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antomabyss.com/" TargetMode="External"/><Relationship Id="rId2" Type="http://schemas.openxmlformats.org/officeDocument/2006/relationships/hyperlink" Target="https://neonwhite.ri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Sp’23 select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Matt Boggus</a:t>
            </a:r>
          </a:p>
        </p:txBody>
      </p:sp>
    </p:spTree>
    <p:extLst>
      <p:ext uri="{BB962C8B-B14F-4D97-AF65-F5344CB8AC3E}">
        <p14:creationId xmlns:p14="http://schemas.microsoft.com/office/powerpoint/2010/main" val="54715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Survival horror, 1600’s church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Sp’22 – Haunted Electrician</a:t>
            </a:r>
          </a:p>
          <a:p>
            <a:pPr lvl="1"/>
            <a:r>
              <a:rPr lang="en-US" dirty="0"/>
              <a:t>Au’19 – 5912 AD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Eternal Darkness: Sanity’s Requiem – </a:t>
            </a:r>
            <a:r>
              <a:rPr lang="en-US" dirty="0">
                <a:hlinkClick r:id="rId2"/>
              </a:rPr>
              <a:t>wiki</a:t>
            </a:r>
            <a:r>
              <a:rPr lang="en-US" dirty="0"/>
              <a:t> [especially “Sanity Effects”]</a:t>
            </a:r>
          </a:p>
          <a:p>
            <a:pPr lvl="1"/>
            <a:r>
              <a:rPr lang="en-US" dirty="0"/>
              <a:t>Mood setting through scene/environment</a:t>
            </a:r>
          </a:p>
          <a:p>
            <a:pPr lvl="2"/>
            <a:r>
              <a:rPr lang="en-US" dirty="0"/>
              <a:t>Layers of Fear - </a:t>
            </a:r>
            <a:r>
              <a:rPr lang="en-US" dirty="0">
                <a:hlinkClick r:id="rId3"/>
              </a:rPr>
              <a:t>https://layersoffears.com/</a:t>
            </a:r>
            <a:endParaRPr lang="en-US" dirty="0"/>
          </a:p>
          <a:p>
            <a:pPr lvl="2"/>
            <a:r>
              <a:rPr lang="en-US" dirty="0"/>
              <a:t>How Fish is Made - </a:t>
            </a:r>
            <a:r>
              <a:rPr lang="en-US" dirty="0">
                <a:hlinkClick r:id="rId4"/>
              </a:rPr>
              <a:t>https://kasuraga.itch.io/how-fish-is-made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7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Rogue-lite, amount of environmental puzzle elements grows over time, cheeky narrator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Sp’22 - Legend of Gronk</a:t>
            </a:r>
          </a:p>
          <a:p>
            <a:pPr lvl="1"/>
            <a:r>
              <a:rPr lang="en-US" dirty="0"/>
              <a:t>Au’21 – The Stairs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Stanley Parable - </a:t>
            </a:r>
            <a:r>
              <a:rPr lang="en-US" dirty="0">
                <a:hlinkClick r:id="rId2"/>
              </a:rPr>
              <a:t>https://www.stanleyparable.com/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Various element interactivity</a:t>
            </a:r>
          </a:p>
          <a:p>
            <a:pPr lvl="2"/>
            <a:r>
              <a:rPr lang="en-US" dirty="0"/>
              <a:t>World of Sand - </a:t>
            </a:r>
            <a:r>
              <a:rPr lang="en-US" dirty="0">
                <a:hlinkClick r:id="rId3"/>
              </a:rPr>
              <a:t>https://www.gamebrew.org/wiki/World_of_Sand_1.0</a:t>
            </a:r>
            <a:endParaRPr lang="en-US" dirty="0"/>
          </a:p>
          <a:p>
            <a:pPr lvl="2"/>
            <a:r>
              <a:rPr lang="en-US" dirty="0" err="1"/>
              <a:t>Noita</a:t>
            </a:r>
            <a:r>
              <a:rPr lang="en-US" dirty="0"/>
              <a:t> – </a:t>
            </a:r>
            <a:r>
              <a:rPr lang="en-US" dirty="0">
                <a:hlinkClick r:id="rId4"/>
              </a:rPr>
              <a:t>https://noitagame.com/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687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Metroidvania</a:t>
            </a:r>
            <a:r>
              <a:rPr lang="en-US" dirty="0"/>
              <a:t> souls-like with possession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Sp’22 – Karma (souls-like)</a:t>
            </a:r>
          </a:p>
          <a:p>
            <a:pPr lvl="1"/>
            <a:r>
              <a:rPr lang="en-US" dirty="0"/>
              <a:t>Very few examples of projects structured as a longer </a:t>
            </a:r>
            <a:r>
              <a:rPr lang="en-US" dirty="0" err="1"/>
              <a:t>metroidvania</a:t>
            </a:r>
            <a:r>
              <a:rPr lang="en-US" dirty="0"/>
              <a:t> experience; Sp’22 Legend of Gronk has additional movement options but are all available after tutorial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Metroid Prime – </a:t>
            </a:r>
            <a:r>
              <a:rPr lang="en-US" dirty="0">
                <a:hlinkClick r:id="rId2"/>
              </a:rPr>
              <a:t>wiki</a:t>
            </a:r>
            <a:r>
              <a:rPr lang="en-US" dirty="0"/>
              <a:t> [few examples of M.V. in 3D compared to 2D]</a:t>
            </a:r>
          </a:p>
          <a:p>
            <a:pPr lvl="1"/>
            <a:r>
              <a:rPr lang="en-US" dirty="0"/>
              <a:t>Geist – </a:t>
            </a:r>
            <a:r>
              <a:rPr lang="en-US" dirty="0">
                <a:hlinkClick r:id="rId3"/>
              </a:rPr>
              <a:t>wiki</a:t>
            </a:r>
            <a:endParaRPr lang="en-US" dirty="0"/>
          </a:p>
          <a:p>
            <a:pPr lvl="1"/>
            <a:r>
              <a:rPr lang="en-US" dirty="0"/>
              <a:t>Ashen - </a:t>
            </a:r>
            <a:r>
              <a:rPr lang="en-US" dirty="0">
                <a:hlinkClick r:id="rId4"/>
              </a:rPr>
              <a:t>https://www.ashen-game.com/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4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Narrative-based puzzles, thrill/horror elements, mental health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Au’22 – Purr-</a:t>
            </a:r>
            <a:r>
              <a:rPr lang="en-US" dirty="0" err="1"/>
              <a:t>Gatory</a:t>
            </a:r>
            <a:endParaRPr lang="en-US" dirty="0"/>
          </a:p>
          <a:p>
            <a:pPr lvl="1"/>
            <a:r>
              <a:rPr lang="en-US" dirty="0"/>
              <a:t>Sp’22 - Destitute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What Remains of Edith Finch - </a:t>
            </a:r>
            <a:r>
              <a:rPr lang="en-US" dirty="0">
                <a:hlinkClick r:id="rId2"/>
              </a:rPr>
              <a:t>https://edithfinch.com/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Spiritfairer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https://spiritfarer.iam8bit.com/en-us</a:t>
            </a:r>
            <a:endParaRPr lang="en-US" dirty="0"/>
          </a:p>
          <a:p>
            <a:pPr lvl="1"/>
            <a:r>
              <a:rPr lang="en-US" dirty="0" err="1"/>
              <a:t>Hellblade</a:t>
            </a:r>
            <a:r>
              <a:rPr lang="en-US" dirty="0"/>
              <a:t>: </a:t>
            </a:r>
            <a:r>
              <a:rPr lang="en-US" dirty="0" err="1"/>
              <a:t>Senua’s</a:t>
            </a:r>
            <a:r>
              <a:rPr lang="en-US" dirty="0"/>
              <a:t> Sacrifice - </a:t>
            </a:r>
            <a:r>
              <a:rPr lang="en-US" dirty="0">
                <a:hlinkClick r:id="rId4"/>
              </a:rPr>
              <a:t>https://www.hellblade.com/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Night in the Woods - </a:t>
            </a:r>
            <a:r>
              <a:rPr lang="en-US" dirty="0">
                <a:hlinkClick r:id="rId5"/>
              </a:rPr>
              <a:t>http://www.nightinthewoods.com/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211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Rogue-lite dungeon crawler with card combat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Sp’22 – </a:t>
            </a:r>
            <a:r>
              <a:rPr lang="en-US" dirty="0" err="1"/>
              <a:t>Necrolith</a:t>
            </a:r>
            <a:endParaRPr lang="en-US" dirty="0"/>
          </a:p>
          <a:p>
            <a:pPr lvl="1"/>
            <a:r>
              <a:rPr lang="en-US" dirty="0"/>
              <a:t>No examples specific of card-play, but games with character/skill growth</a:t>
            </a:r>
          </a:p>
          <a:p>
            <a:pPr lvl="2"/>
            <a:r>
              <a:rPr lang="en-US" dirty="0"/>
              <a:t>Sp’22 Legends in Ruin</a:t>
            </a:r>
          </a:p>
          <a:p>
            <a:pPr lvl="2"/>
            <a:r>
              <a:rPr lang="en-US" dirty="0"/>
              <a:t>Au’21 Vital Vials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Neon White – </a:t>
            </a:r>
            <a:r>
              <a:rPr lang="en-US" dirty="0">
                <a:hlinkClick r:id="rId2"/>
              </a:rPr>
              <a:t>https://neonwhite.rip/</a:t>
            </a:r>
            <a:endParaRPr lang="en-US" dirty="0"/>
          </a:p>
          <a:p>
            <a:pPr lvl="1"/>
            <a:r>
              <a:rPr lang="en-US" dirty="0" err="1"/>
              <a:t>Gloomhaven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https://www.asmodee-digital.com/en/gloomhaven/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Slay the Spire - </a:t>
            </a:r>
            <a:r>
              <a:rPr lang="en-US" dirty="0">
                <a:hlinkClick r:id="rId4"/>
              </a:rPr>
              <a:t>https://www.megacrit.com/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7146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Scifi</a:t>
            </a:r>
            <a:r>
              <a:rPr lang="en-US" dirty="0"/>
              <a:t> adventure + stealth with Zelda-like puzzles, theme of less advanced civilization being invaded by more advanced aliens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Au’19 – </a:t>
            </a:r>
            <a:r>
              <a:rPr lang="en-US" dirty="0" err="1"/>
              <a:t>Steelth</a:t>
            </a:r>
            <a:endParaRPr lang="en-US" dirty="0"/>
          </a:p>
          <a:p>
            <a:pPr lvl="1"/>
            <a:r>
              <a:rPr lang="en-US" dirty="0"/>
              <a:t>Sp’19 - Moonflower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Prey (2017) - </a:t>
            </a:r>
            <a:r>
              <a:rPr lang="en-US" dirty="0">
                <a:hlinkClick r:id="rId2"/>
              </a:rPr>
              <a:t>https://bethesda.net/en/game/prey</a:t>
            </a:r>
            <a:endParaRPr lang="en-US" dirty="0"/>
          </a:p>
          <a:p>
            <a:pPr lvl="1"/>
            <a:r>
              <a:rPr lang="en-US" dirty="0" err="1"/>
              <a:t>Aragami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wiki</a:t>
            </a:r>
            <a:endParaRPr lang="en-US" dirty="0"/>
          </a:p>
          <a:p>
            <a:pPr lvl="1"/>
            <a:r>
              <a:rPr lang="en-US" dirty="0"/>
              <a:t>Avatar: The Game - </a:t>
            </a:r>
            <a:r>
              <a:rPr lang="en-US" dirty="0">
                <a:hlinkClick r:id="rId4"/>
              </a:rPr>
              <a:t>https://en.wikipedia.org/wiki/Avatar:_The_Game</a:t>
            </a:r>
            <a:r>
              <a:rPr lang="en-US" dirty="0"/>
              <a:t> [maybe?]</a:t>
            </a:r>
          </a:p>
        </p:txBody>
      </p:sp>
    </p:spTree>
    <p:extLst>
      <p:ext uri="{BB962C8B-B14F-4D97-AF65-F5344CB8AC3E}">
        <p14:creationId xmlns:p14="http://schemas.microsoft.com/office/powerpoint/2010/main" val="465587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miscellaneous game development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http://www.gdcvault.com/</a:t>
            </a:r>
            <a:endParaRPr lang="en-US" dirty="0"/>
          </a:p>
          <a:p>
            <a:r>
              <a:rPr lang="en-US" dirty="0">
                <a:hlinkClick r:id="rId3"/>
              </a:rPr>
              <a:t>http://www.gamasutra.com/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http://gamedevelopment.tutsplus.com/articles/15-analyses-post-mortems-and-game-design-docs--gamedev-11554</a:t>
            </a:r>
            <a:endParaRPr lang="en-US" dirty="0"/>
          </a:p>
          <a:p>
            <a:r>
              <a:rPr lang="en-US" dirty="0">
                <a:hlinkClick r:id="rId5"/>
              </a:rPr>
              <a:t>http://www.gamasutra.com/view/news/238773/10_seminal_game_postmortems_every_developer_should_read.php</a:t>
            </a:r>
            <a:endParaRPr lang="en-US" dirty="0"/>
          </a:p>
          <a:p>
            <a:r>
              <a:rPr lang="en-US" dirty="0">
                <a:hlinkClick r:id="rId6"/>
              </a:rPr>
              <a:t>http://www.pixelprospector.com/the-big-list-of-postmortems/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https://web.archive.org/web/20190325062431/http://www.pixelprospector.com/the-big-list-of-postmortems/</a:t>
            </a:r>
            <a:endParaRPr lang="en-US" dirty="0"/>
          </a:p>
          <a:p>
            <a:r>
              <a:rPr lang="en-US" dirty="0"/>
              <a:t>Your suggestions for additional links are encouraged!</a:t>
            </a:r>
          </a:p>
        </p:txBody>
      </p:sp>
    </p:spTree>
    <p:extLst>
      <p:ext uri="{BB962C8B-B14F-4D97-AF65-F5344CB8AC3E}">
        <p14:creationId xmlns:p14="http://schemas.microsoft.com/office/powerpoint/2010/main" val="1285478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action, puzzles, and exploration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Okamiden post mortem</a:t>
            </a:r>
            <a:r>
              <a:rPr lang="en-US" dirty="0"/>
              <a:t> 2011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Procedural generation of Sokoban puzzles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What Legend of Zelda Can Teach Us about Dungeon Design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Video: Designing puzzles that make players feel smart 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6"/>
              </a:rPr>
              <a:t>Video: Game Maker's Toolkit - Super Mario 3D World's 4 Step Level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07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related research topics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6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Procedural</a:t>
            </a:r>
          </a:p>
          <a:p>
            <a:pPr lvl="1"/>
            <a:r>
              <a:rPr lang="en-US" dirty="0"/>
              <a:t>Made automatically (or semi-automatically) instead of entirely by an artist</a:t>
            </a:r>
          </a:p>
          <a:p>
            <a:pPr lvl="1"/>
            <a:r>
              <a:rPr lang="en-US" b="1" dirty="0"/>
              <a:t>Including AI content generation tools in the development process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Textures</a:t>
            </a:r>
          </a:p>
          <a:p>
            <a:pPr lvl="1"/>
            <a:r>
              <a:rPr lang="en-US" dirty="0"/>
              <a:t>Models (terrain, plants, cities, buildings, …)</a:t>
            </a:r>
          </a:p>
          <a:p>
            <a:pPr lvl="1"/>
            <a:r>
              <a:rPr lang="en-US" dirty="0"/>
              <a:t>Level / maps</a:t>
            </a:r>
          </a:p>
          <a:p>
            <a:pPr lvl="1"/>
            <a:r>
              <a:rPr lang="en-US" dirty="0"/>
              <a:t>Distribution of clutter/objects (generation of random samples)</a:t>
            </a:r>
          </a:p>
          <a:p>
            <a:pPr lvl="1"/>
            <a:r>
              <a:rPr lang="en-US" dirty="0"/>
              <a:t>Sound effects and music</a:t>
            </a:r>
          </a:p>
          <a:p>
            <a:pPr lvl="1"/>
            <a:r>
              <a:rPr lang="en-US" dirty="0"/>
              <a:t>Gameplay mechanics and balancing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Past research course</a:t>
            </a:r>
            <a:r>
              <a:rPr lang="en-US" dirty="0"/>
              <a:t> at OSU</a:t>
            </a:r>
          </a:p>
          <a:p>
            <a:r>
              <a:rPr lang="en-US" dirty="0"/>
              <a:t>Procedural Content Generation Wiki – </a:t>
            </a:r>
            <a:r>
              <a:rPr lang="en-US" dirty="0">
                <a:hlinkClick r:id="rId3"/>
              </a:rPr>
              <a:t>http://pcg.wikidot.com/</a:t>
            </a:r>
            <a:endParaRPr lang="en-US" dirty="0"/>
          </a:p>
          <a:p>
            <a:r>
              <a:rPr lang="en-US" dirty="0"/>
              <a:t>Procedural Content Generation in Games eBook – </a:t>
            </a:r>
            <a:r>
              <a:rPr lang="en-US" dirty="0">
                <a:hlinkClick r:id="rId4"/>
              </a:rPr>
              <a:t>http://pcgbook.com/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8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2DF8-FA90-FAE1-66B8-EAC5E381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format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EE74-BA96-3785-CF35-EEAC074C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This set of PowerPoint slides is an example of what you should </a:t>
            </a:r>
            <a:r>
              <a:rPr lang="en-US" b="1" u="sng" dirty="0"/>
              <a:t>not</a:t>
            </a:r>
            <a:r>
              <a:rPr lang="en-US" dirty="0"/>
              <a:t> be doing for your presentations in this course</a:t>
            </a:r>
          </a:p>
          <a:p>
            <a:endParaRPr lang="en-US" dirty="0"/>
          </a:p>
          <a:p>
            <a:r>
              <a:rPr lang="en-US" dirty="0"/>
              <a:t>Bullet lists are convenient for listing reference information, but are less effective for audience engagement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87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analytics ; Automated game evaluation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Locating or creating datasets for analysis</a:t>
            </a:r>
          </a:p>
          <a:p>
            <a:pPr lvl="1"/>
            <a:r>
              <a:rPr lang="en-US" dirty="0"/>
              <a:t>Sales, reviews, marketing, classification (by genre, development team, etc.)</a:t>
            </a:r>
          </a:p>
          <a:p>
            <a:r>
              <a:rPr lang="en-US" dirty="0"/>
              <a:t>Use cases – evaluate fun (challenge, fantasy, curiosity, …) of</a:t>
            </a:r>
          </a:p>
          <a:p>
            <a:pPr lvl="1"/>
            <a:r>
              <a:rPr lang="en-US" dirty="0"/>
              <a:t>Environments, levels, gameplay mechanics, …</a:t>
            </a:r>
          </a:p>
          <a:p>
            <a:r>
              <a:rPr lang="en-US" dirty="0"/>
              <a:t>Finding bottlenecks common in game development projects</a:t>
            </a:r>
          </a:p>
          <a:p>
            <a:r>
              <a:rPr lang="en-US" dirty="0"/>
              <a:t>Game AI Turing Test</a:t>
            </a:r>
          </a:p>
          <a:p>
            <a:r>
              <a:rPr lang="en-US" dirty="0"/>
              <a:t>Patterns in game design and development</a:t>
            </a:r>
          </a:p>
          <a:p>
            <a:r>
              <a:rPr lang="en-US" dirty="0"/>
              <a:t>Methods and terminology of playtesting</a:t>
            </a:r>
          </a:p>
          <a:p>
            <a:r>
              <a:rPr lang="en-US" dirty="0"/>
              <a:t>Unity Services ( </a:t>
            </a:r>
            <a:r>
              <a:rPr lang="en-US" dirty="0">
                <a:hlinkClick r:id="rId2"/>
              </a:rPr>
              <a:t>https://unity3d.com/services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60724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; Illumination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practices, problems, and limitations of illumination in games</a:t>
            </a:r>
          </a:p>
          <a:p>
            <a:r>
              <a:rPr lang="en-US" dirty="0"/>
              <a:t>Study on the performance limitations of Unity’s lighting implementation</a:t>
            </a:r>
          </a:p>
          <a:p>
            <a:r>
              <a:rPr lang="en-US" dirty="0"/>
              <a:t>Tutorial on Unity’s lighting features</a:t>
            </a:r>
          </a:p>
          <a:p>
            <a:pPr lvl="1"/>
            <a:r>
              <a:rPr lang="en-US" dirty="0">
                <a:hlinkClick r:id="rId2"/>
              </a:rPr>
              <a:t>http://docs.unity3d.com/Manual/LightingOverview.html</a:t>
            </a:r>
            <a:endParaRPr lang="en-US" dirty="0"/>
          </a:p>
          <a:p>
            <a:r>
              <a:rPr lang="en-US" dirty="0"/>
              <a:t>Alternative real-time illumination techniques</a:t>
            </a:r>
          </a:p>
          <a:p>
            <a:r>
              <a:rPr lang="en-US" dirty="0"/>
              <a:t>Global </a:t>
            </a:r>
            <a:r>
              <a:rPr lang="en-US"/>
              <a:t>illumination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o’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Sp’23 game genres/concepts</a:t>
            </a:r>
          </a:p>
          <a:p>
            <a:pPr lvl="1"/>
            <a:r>
              <a:rPr lang="en-US" dirty="0"/>
              <a:t>Movement shooter, bounce back whip</a:t>
            </a:r>
          </a:p>
          <a:p>
            <a:pPr lvl="1"/>
            <a:r>
              <a:rPr lang="en-US" dirty="0"/>
              <a:t>Survival horror, 1600’s church</a:t>
            </a:r>
          </a:p>
          <a:p>
            <a:pPr lvl="1"/>
            <a:r>
              <a:rPr lang="en-US" dirty="0"/>
              <a:t>Rogue-lite, amount of environmental puzzle elements grows over time, cheeky narrator</a:t>
            </a:r>
          </a:p>
          <a:p>
            <a:pPr lvl="1"/>
            <a:r>
              <a:rPr lang="en-US" dirty="0" err="1"/>
              <a:t>Metroidvania</a:t>
            </a:r>
            <a:r>
              <a:rPr lang="en-US" dirty="0"/>
              <a:t> souls-like with possession</a:t>
            </a:r>
          </a:p>
          <a:p>
            <a:pPr lvl="1"/>
            <a:r>
              <a:rPr lang="en-US" dirty="0"/>
              <a:t>Narrative-based puzzles, thrill/horror elements, mental health themes</a:t>
            </a:r>
          </a:p>
          <a:p>
            <a:pPr lvl="1"/>
            <a:r>
              <a:rPr lang="en-US" dirty="0"/>
              <a:t>Rogue-lite dungeon crawler with card combat</a:t>
            </a:r>
          </a:p>
          <a:p>
            <a:pPr lvl="1"/>
            <a:r>
              <a:rPr lang="en-US" dirty="0" err="1"/>
              <a:t>Scifi</a:t>
            </a:r>
            <a:r>
              <a:rPr lang="en-US" dirty="0"/>
              <a:t> adventure + stealth with Zelda-like puzzles, theme of less advanced civilization being invaded by more advanced aliens</a:t>
            </a:r>
          </a:p>
        </p:txBody>
      </p:sp>
    </p:spTree>
    <p:extLst>
      <p:ext uri="{BB962C8B-B14F-4D97-AF65-F5344CB8AC3E}">
        <p14:creationId xmlns:p14="http://schemas.microsoft.com/office/powerpoint/2010/main" val="277985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Over-arching challenges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 and sound content</a:t>
            </a:r>
          </a:p>
          <a:p>
            <a:pPr lvl="1"/>
            <a:r>
              <a:rPr lang="en-US" dirty="0"/>
              <a:t>Assets indexed on link on </a:t>
            </a:r>
            <a:r>
              <a:rPr lang="en-US" dirty="0" err="1"/>
              <a:t>CarmenCanvas</a:t>
            </a:r>
            <a:endParaRPr lang="en-US" dirty="0"/>
          </a:p>
          <a:p>
            <a:pPr lvl="1"/>
            <a:r>
              <a:rPr lang="en-US" dirty="0"/>
              <a:t>Free packages on Unity Store</a:t>
            </a:r>
          </a:p>
          <a:p>
            <a:pPr lvl="1"/>
            <a:r>
              <a:rPr lang="en-US" dirty="0"/>
              <a:t>Purchase requests</a:t>
            </a:r>
          </a:p>
          <a:p>
            <a:pPr lvl="1"/>
            <a:r>
              <a:rPr lang="en-US" dirty="0"/>
              <a:t>For commercial use, due diligence is required (</a:t>
            </a:r>
            <a:r>
              <a:rPr lang="en-US" dirty="0" err="1"/>
              <a:t>Youtube</a:t>
            </a:r>
            <a:r>
              <a:rPr lang="en-US" dirty="0"/>
              <a:t> video by </a:t>
            </a:r>
            <a:r>
              <a:rPr lang="en-US" dirty="0" err="1"/>
              <a:t>FilmCow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Beware of Stolen Sound Effects Packs</a:t>
            </a:r>
            <a:r>
              <a:rPr lang="en-US" dirty="0"/>
              <a:t>)</a:t>
            </a:r>
          </a:p>
          <a:p>
            <a:r>
              <a:rPr lang="en-US" dirty="0"/>
              <a:t>Game States</a:t>
            </a:r>
          </a:p>
          <a:p>
            <a:r>
              <a:rPr lang="en-US" dirty="0"/>
              <a:t>HUD and menus</a:t>
            </a:r>
          </a:p>
          <a:p>
            <a:r>
              <a:rPr lang="en-US" dirty="0"/>
              <a:t>User input (use existing assets if you plan to include game pad support)</a:t>
            </a:r>
          </a:p>
        </p:txBody>
      </p:sp>
    </p:spTree>
    <p:extLst>
      <p:ext uri="{BB962C8B-B14F-4D97-AF65-F5344CB8AC3E}">
        <p14:creationId xmlns:p14="http://schemas.microsoft.com/office/powerpoint/2010/main" val="362842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design links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Secrets of the Sages: Level Design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The Visual Guide to Multiplayer Level Design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http://level-design.org/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5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Interfaces in Unity 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A1EFC-B851-470B-C5D2-9A4BD88EC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https://learn.unity.com/tutorial/november-16-ui-building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https://learn.unity.com/tutorial/ui-toolkit-first-steps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https://learn.unity.com/tutorial/ui-masking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8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supporting quality of life and rapid game design testing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Gameplay modification, e.g. in-game console commands</a:t>
            </a:r>
          </a:p>
          <a:p>
            <a:r>
              <a:rPr lang="en-US" dirty="0"/>
              <a:t>Control modification</a:t>
            </a:r>
          </a:p>
          <a:p>
            <a:pPr lvl="1"/>
            <a:r>
              <a:rPr lang="en-US" dirty="0"/>
              <a:t>Key mappings</a:t>
            </a:r>
          </a:p>
          <a:p>
            <a:pPr lvl="1"/>
            <a:r>
              <a:rPr lang="en-US" dirty="0"/>
              <a:t>Speeds / sliders</a:t>
            </a:r>
          </a:p>
          <a:p>
            <a:r>
              <a:rPr lang="en-US" dirty="0"/>
              <a:t>Accessibility options</a:t>
            </a:r>
          </a:p>
          <a:p>
            <a:pPr lvl="1"/>
            <a:r>
              <a:rPr lang="en-US" dirty="0"/>
              <a:t>Difficulty adjustment</a:t>
            </a:r>
          </a:p>
          <a:p>
            <a:pPr lvl="1"/>
            <a:r>
              <a:rPr lang="en-US" dirty="0"/>
              <a:t>Gameplay assist (ex: auto-aim, drop shadow highlighting, colorblind mode, screen shake toggle)</a:t>
            </a:r>
          </a:p>
          <a:p>
            <a:pPr lvl="1"/>
            <a:r>
              <a:rPr lang="en-US" dirty="0"/>
              <a:t>Player customization</a:t>
            </a:r>
          </a:p>
        </p:txBody>
      </p:sp>
    </p:spTree>
    <p:extLst>
      <p:ext uri="{BB962C8B-B14F-4D97-AF65-F5344CB8AC3E}">
        <p14:creationId xmlns:p14="http://schemas.microsoft.com/office/powerpoint/2010/main" val="339248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for Sp’23 planned projects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 shooter, bounce back whip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45" y="2323810"/>
            <a:ext cx="9613861" cy="3924590"/>
          </a:xfrm>
        </p:spPr>
        <p:txBody>
          <a:bodyPr>
            <a:normAutofit/>
          </a:bodyPr>
          <a:lstStyle/>
          <a:p>
            <a:r>
              <a:rPr lang="en-US" dirty="0"/>
              <a:t>Past 5912 projects with topic overlap:</a:t>
            </a:r>
          </a:p>
          <a:p>
            <a:pPr lvl="1"/>
            <a:r>
              <a:rPr lang="en-US" dirty="0"/>
              <a:t>Au’22 – Ninja Frontier</a:t>
            </a:r>
          </a:p>
          <a:p>
            <a:pPr lvl="1"/>
            <a:r>
              <a:rPr lang="en-US" dirty="0"/>
              <a:t>Sp’22 - Legend of Gronk</a:t>
            </a:r>
          </a:p>
          <a:p>
            <a:r>
              <a:rPr lang="en-US" dirty="0"/>
              <a:t>Commercial games to be aware of:</a:t>
            </a:r>
          </a:p>
          <a:p>
            <a:pPr lvl="1"/>
            <a:r>
              <a:rPr lang="en-US" dirty="0"/>
              <a:t>Neon White – </a:t>
            </a:r>
            <a:r>
              <a:rPr lang="en-US" dirty="0">
                <a:hlinkClick r:id="rId2"/>
              </a:rPr>
              <a:t>https://neonwhite.rip/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Phantom Abyss - </a:t>
            </a:r>
            <a:r>
              <a:rPr lang="en-US" dirty="0">
                <a:hlinkClick r:id="rId3"/>
              </a:rPr>
              <a:t>https://www.phantomabyss.com/</a:t>
            </a:r>
            <a:endParaRPr lang="en-US" dirty="0"/>
          </a:p>
          <a:p>
            <a:pPr lvl="1"/>
            <a:r>
              <a:rPr lang="en-US" dirty="0"/>
              <a:t>Audience question:</a:t>
            </a:r>
          </a:p>
          <a:p>
            <a:pPr lvl="2"/>
            <a:r>
              <a:rPr lang="en-US" dirty="0"/>
              <a:t>Example of 3D first person game with a backwards dash or one where you can see behind yourself?</a:t>
            </a:r>
          </a:p>
        </p:txBody>
      </p:sp>
    </p:spTree>
    <p:extLst>
      <p:ext uri="{BB962C8B-B14F-4D97-AF65-F5344CB8AC3E}">
        <p14:creationId xmlns:p14="http://schemas.microsoft.com/office/powerpoint/2010/main" val="41205670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936</TotalTime>
  <Words>1219</Words>
  <Application>Microsoft Office PowerPoint</Application>
  <PresentationFormat>Widescreen</PresentationFormat>
  <Paragraphs>163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Sp’23 select topics</vt:lpstr>
      <vt:lpstr>Presentation format note</vt:lpstr>
      <vt:lpstr>List o’ stuff</vt:lpstr>
      <vt:lpstr>Over-arching challenges</vt:lpstr>
      <vt:lpstr>Level design links </vt:lpstr>
      <vt:lpstr>User Interfaces in Unity links</vt:lpstr>
      <vt:lpstr>Features supporting quality of life and rapid game design testing</vt:lpstr>
      <vt:lpstr>Info for Sp’23 planned projects</vt:lpstr>
      <vt:lpstr>Movement shooter, bounce back whip</vt:lpstr>
      <vt:lpstr>Survival horror, 1600’s church </vt:lpstr>
      <vt:lpstr>Rogue-lite, amount of environmental puzzle elements grows over time, cheeky narrator </vt:lpstr>
      <vt:lpstr>Metroidvania souls-like with possession</vt:lpstr>
      <vt:lpstr>Narrative-based puzzles, thrill/horror elements, mental health themes</vt:lpstr>
      <vt:lpstr>Rogue-lite dungeon crawler with card combat</vt:lpstr>
      <vt:lpstr>Scifi adventure + stealth with Zelda-like puzzles, theme of less advanced civilization being invaded by more advanced aliens </vt:lpstr>
      <vt:lpstr>Additional miscellaneous game development links</vt:lpstr>
      <vt:lpstr>3D action, puzzles, and exploration links</vt:lpstr>
      <vt:lpstr>Game related research topics</vt:lpstr>
      <vt:lpstr>Procedural content</vt:lpstr>
      <vt:lpstr>Data analytics ; Automated game evaluation</vt:lpstr>
      <vt:lpstr>Lighting ; Illumination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Au’15 select topics</dc:title>
  <dc:creator>boggus, matthew joseph</dc:creator>
  <cp:lastModifiedBy>Boggus, Matt</cp:lastModifiedBy>
  <cp:revision>69</cp:revision>
  <dcterms:created xsi:type="dcterms:W3CDTF">2015-08-28T17:16:02Z</dcterms:created>
  <dcterms:modified xsi:type="dcterms:W3CDTF">2023-01-17T20:18:48Z</dcterms:modified>
</cp:coreProperties>
</file>